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Lst>
  <p:notesMasterIdLst>
    <p:notesMasterId r:id="rId5"/>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2-3.png>
</file>

<file path=ppt/media/image-2-4.png>
</file>

<file path=ppt/media/image-2-5.png>
</file>

<file path=ppt/media/image-3-1.png>
</file>

<file path=ppt/media/image-3-2.png>
</file>

<file path=ppt/media/image-3-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7" Type="http://schemas.openxmlformats.org/officeDocument/2006/relationships/slideLayout" Target="../slideLayouts/slideLayout1.xml"/><Relationship Id="rId8"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907024"/>
            <a:ext cx="7477601" cy="1666399"/>
          </a:xfrm>
          <a:prstGeom prst="rect">
            <a:avLst/>
          </a:prstGeom>
          <a:noFill/>
          <a:ln/>
        </p:spPr>
        <p:txBody>
          <a:bodyPr wrap="square" rtlCol="0" anchor="t"/>
          <a:lstStyle/>
          <a:p>
            <a:pPr indent="0" marL="0">
              <a:lnSpc>
                <a:spcPts val="6561"/>
              </a:lnSpc>
              <a:buNone/>
            </a:pPr>
            <a:r>
              <a:rPr lang="en-US" sz="5249" dirty="0">
                <a:solidFill>
                  <a:srgbClr val="F5F0F0"/>
                </a:solidFill>
                <a:latin typeface="adonis-web" pitchFamily="34" charset="0"/>
                <a:ea typeface="adonis-web" pitchFamily="34" charset="-122"/>
                <a:cs typeface="adonis-web" pitchFamily="34" charset="-120"/>
              </a:rPr>
              <a:t>Introduction to Quantum Computing</a:t>
            </a:r>
            <a:endParaRPr lang="en-US" sz="5249" dirty="0"/>
          </a:p>
        </p:txBody>
      </p:sp>
      <p:sp>
        <p:nvSpPr>
          <p:cNvPr id="6" name="Text 2"/>
          <p:cNvSpPr/>
          <p:nvPr/>
        </p:nvSpPr>
        <p:spPr>
          <a:xfrm>
            <a:off x="6319599" y="3906679"/>
            <a:ext cx="7477601" cy="1777008"/>
          </a:xfrm>
          <a:prstGeom prst="rect">
            <a:avLst/>
          </a:prstGeom>
          <a:noFill/>
          <a:ln/>
        </p:spPr>
        <p:txBody>
          <a:bodyPr wrap="square" rtlCol="0" anchor="t"/>
          <a:lstStyle/>
          <a:p>
            <a:pPr indent="0" marL="0">
              <a:lnSpc>
                <a:spcPts val="2799"/>
              </a:lnSpc>
              <a:buNone/>
            </a:pPr>
            <a:r>
              <a:rPr lang="en-US" sz="1750" dirty="0">
                <a:solidFill>
                  <a:srgbClr val="E2E6E9"/>
                </a:solidFill>
                <a:latin typeface="adonis-web" pitchFamily="34" charset="0"/>
                <a:ea typeface="adonis-web" pitchFamily="34" charset="-122"/>
                <a:cs typeface="adonis-web" pitchFamily="34" charset="-120"/>
              </a:rPr>
              <a:t>Quantum computing is an advanced computing approach that leverages the principles of quantum mechanics. Unlike traditional computers, quantum computers utilize quantum bits or qubits, which can exist simultaneously in multiple states. This enables them to solve complex problems that are impossible for classical computers.</a:t>
            </a:r>
            <a:endParaRPr lang="en-US" sz="1750" dirty="0"/>
          </a:p>
        </p:txBody>
      </p:sp>
      <p:sp>
        <p:nvSpPr>
          <p:cNvPr id="7" name="Shape 3"/>
          <p:cNvSpPr/>
          <p:nvPr/>
        </p:nvSpPr>
        <p:spPr>
          <a:xfrm>
            <a:off x="6319599" y="5950268"/>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6327219" y="5957887"/>
            <a:ext cx="340162" cy="340162"/>
          </a:xfrm>
          <a:prstGeom prst="rect">
            <a:avLst/>
          </a:prstGeom>
        </p:spPr>
      </p:pic>
      <p:sp>
        <p:nvSpPr>
          <p:cNvPr id="9" name="Text 4"/>
          <p:cNvSpPr/>
          <p:nvPr/>
        </p:nvSpPr>
        <p:spPr>
          <a:xfrm>
            <a:off x="6786086" y="5933599"/>
            <a:ext cx="1999774" cy="388858"/>
          </a:xfrm>
          <a:prstGeom prst="rect">
            <a:avLst/>
          </a:prstGeom>
          <a:noFill/>
          <a:ln/>
        </p:spPr>
        <p:txBody>
          <a:bodyPr wrap="none" rtlCol="0" anchor="t"/>
          <a:lstStyle/>
          <a:p>
            <a:pPr algn="l" indent="0" marL="0">
              <a:lnSpc>
                <a:spcPts val="3062"/>
              </a:lnSpc>
              <a:buNone/>
            </a:pPr>
            <a:r>
              <a:rPr lang="en-US" sz="2187" b="1" dirty="0">
                <a:solidFill>
                  <a:srgbClr val="E2E6E9"/>
                </a:solidFill>
                <a:latin typeface="adonis-web" pitchFamily="34" charset="0"/>
                <a:ea typeface="adonis-web" pitchFamily="34" charset="-122"/>
                <a:cs typeface="adonis-web" pitchFamily="34" charset="-120"/>
              </a:rPr>
              <a:t>by Natnael Sisay</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829151"/>
            <a:ext cx="8330327" cy="694373"/>
          </a:xfrm>
          <a:prstGeom prst="rect">
            <a:avLst/>
          </a:prstGeom>
          <a:noFill/>
          <a:ln/>
        </p:spPr>
        <p:txBody>
          <a:bodyPr wrap="none" rtlCol="0" anchor="t"/>
          <a:lstStyle/>
          <a:p>
            <a:pPr indent="0" marL="0">
              <a:lnSpc>
                <a:spcPts val="5468"/>
              </a:lnSpc>
              <a:buNone/>
            </a:pPr>
            <a:r>
              <a:rPr lang="en-US" sz="4374" dirty="0">
                <a:solidFill>
                  <a:srgbClr val="F5F0F0"/>
                </a:solidFill>
                <a:latin typeface="adonis-web" pitchFamily="34" charset="0"/>
                <a:ea typeface="adonis-web" pitchFamily="34" charset="-122"/>
                <a:cs typeface="adonis-web" pitchFamily="34" charset="-120"/>
              </a:rPr>
              <a:t>Advantages of Quantum Computing</a:t>
            </a:r>
            <a:endParaRPr lang="en-US" sz="4374" dirty="0"/>
          </a:p>
        </p:txBody>
      </p:sp>
      <p:pic>
        <p:nvPicPr>
          <p:cNvPr id="5" name="Image 1" descr="preencoded.png">    </p:cNvPr>
          <p:cNvPicPr>
            <a:picLocks noChangeAspect="1"/>
          </p:cNvPicPr>
          <p:nvPr/>
        </p:nvPicPr>
        <p:blipFill>
          <a:blip r:embed="rId2"/>
          <a:stretch>
            <a:fillRect/>
          </a:stretch>
        </p:blipFill>
        <p:spPr>
          <a:xfrm>
            <a:off x="2517696" y="1967865"/>
            <a:ext cx="2976086" cy="1839278"/>
          </a:xfrm>
          <a:prstGeom prst="rect">
            <a:avLst/>
          </a:prstGeom>
        </p:spPr>
      </p:pic>
      <p:sp>
        <p:nvSpPr>
          <p:cNvPr id="6" name="Text 2"/>
          <p:cNvSpPr/>
          <p:nvPr/>
        </p:nvSpPr>
        <p:spPr>
          <a:xfrm>
            <a:off x="2517696" y="4084796"/>
            <a:ext cx="2976086" cy="694373"/>
          </a:xfrm>
          <a:prstGeom prst="rect">
            <a:avLst/>
          </a:prstGeom>
          <a:noFill/>
          <a:ln/>
        </p:spPr>
        <p:txBody>
          <a:bodyPr wrap="square" rtlCol="0" anchor="t"/>
          <a:lstStyle/>
          <a:p>
            <a:pPr algn="l" indent="0" marL="0">
              <a:lnSpc>
                <a:spcPts val="2734"/>
              </a:lnSpc>
              <a:buNone/>
            </a:pPr>
            <a:r>
              <a:rPr lang="en-US" sz="2187" dirty="0">
                <a:solidFill>
                  <a:srgbClr val="E2E6E9"/>
                </a:solidFill>
                <a:latin typeface="adonis-web" pitchFamily="34" charset="0"/>
                <a:ea typeface="adonis-web" pitchFamily="34" charset="-122"/>
                <a:cs typeface="adonis-web" pitchFamily="34" charset="-120"/>
              </a:rPr>
              <a:t>Enhanced Computational Power</a:t>
            </a:r>
            <a:endParaRPr lang="en-US" sz="2187" dirty="0"/>
          </a:p>
        </p:txBody>
      </p:sp>
      <p:sp>
        <p:nvSpPr>
          <p:cNvPr id="7" name="Text 3"/>
          <p:cNvSpPr/>
          <p:nvPr/>
        </p:nvSpPr>
        <p:spPr>
          <a:xfrm>
            <a:off x="2517696" y="4912400"/>
            <a:ext cx="2976086" cy="2132409"/>
          </a:xfrm>
          <a:prstGeom prst="rect">
            <a:avLst/>
          </a:prstGeom>
          <a:noFill/>
          <a:ln/>
        </p:spPr>
        <p:txBody>
          <a:bodyPr wrap="square" rtlCol="0" anchor="t"/>
          <a:lstStyle/>
          <a:p>
            <a:pPr algn="l" indent="0" marL="0">
              <a:lnSpc>
                <a:spcPts val="2799"/>
              </a:lnSpc>
              <a:buNone/>
            </a:pPr>
            <a:r>
              <a:rPr lang="en-US" sz="1750" dirty="0">
                <a:solidFill>
                  <a:srgbClr val="E2E6E9"/>
                </a:solidFill>
                <a:latin typeface="adonis-web" pitchFamily="34" charset="0"/>
                <a:ea typeface="adonis-web" pitchFamily="34" charset="-122"/>
                <a:cs typeface="adonis-web" pitchFamily="34" charset="-120"/>
              </a:rPr>
              <a:t>Quantum computers have the potential to exponentially increase computational capabilities, revolutionizing fields like cryptography and material science.</a:t>
            </a:r>
            <a:endParaRPr lang="en-US" sz="1750" dirty="0"/>
          </a:p>
        </p:txBody>
      </p:sp>
      <p:pic>
        <p:nvPicPr>
          <p:cNvPr id="8" name="Image 2" descr="preencoded.png">    </p:cNvPr>
          <p:cNvPicPr>
            <a:picLocks noChangeAspect="1"/>
          </p:cNvPicPr>
          <p:nvPr/>
        </p:nvPicPr>
        <p:blipFill>
          <a:blip r:embed="rId3"/>
          <a:stretch>
            <a:fillRect/>
          </a:stretch>
        </p:blipFill>
        <p:spPr>
          <a:xfrm>
            <a:off x="5827038" y="1967865"/>
            <a:ext cx="2976086" cy="1839278"/>
          </a:xfrm>
          <a:prstGeom prst="rect">
            <a:avLst/>
          </a:prstGeom>
        </p:spPr>
      </p:pic>
      <p:sp>
        <p:nvSpPr>
          <p:cNvPr id="9" name="Text 4"/>
          <p:cNvSpPr/>
          <p:nvPr/>
        </p:nvSpPr>
        <p:spPr>
          <a:xfrm>
            <a:off x="5827038" y="4084796"/>
            <a:ext cx="2976086" cy="694373"/>
          </a:xfrm>
          <a:prstGeom prst="rect">
            <a:avLst/>
          </a:prstGeom>
          <a:noFill/>
          <a:ln/>
        </p:spPr>
        <p:txBody>
          <a:bodyPr wrap="square" rtlCol="0" anchor="t"/>
          <a:lstStyle/>
          <a:p>
            <a:pPr algn="l" indent="0" marL="0">
              <a:lnSpc>
                <a:spcPts val="2734"/>
              </a:lnSpc>
              <a:buNone/>
            </a:pPr>
            <a:r>
              <a:rPr lang="en-US" sz="2187" dirty="0">
                <a:solidFill>
                  <a:srgbClr val="E2E6E9"/>
                </a:solidFill>
                <a:latin typeface="adonis-web" pitchFamily="34" charset="0"/>
                <a:ea typeface="adonis-web" pitchFamily="34" charset="-122"/>
                <a:cs typeface="adonis-web" pitchFamily="34" charset="-120"/>
              </a:rPr>
              <a:t>Unprecedented Security Measures</a:t>
            </a:r>
            <a:endParaRPr lang="en-US" sz="2187" dirty="0"/>
          </a:p>
        </p:txBody>
      </p:sp>
      <p:sp>
        <p:nvSpPr>
          <p:cNvPr id="10" name="Text 5"/>
          <p:cNvSpPr/>
          <p:nvPr/>
        </p:nvSpPr>
        <p:spPr>
          <a:xfrm>
            <a:off x="5827038" y="4912400"/>
            <a:ext cx="2976086" cy="1777008"/>
          </a:xfrm>
          <a:prstGeom prst="rect">
            <a:avLst/>
          </a:prstGeom>
          <a:noFill/>
          <a:ln/>
        </p:spPr>
        <p:txBody>
          <a:bodyPr wrap="square" rtlCol="0" anchor="t"/>
          <a:lstStyle/>
          <a:p>
            <a:pPr algn="l" indent="0" marL="0">
              <a:lnSpc>
                <a:spcPts val="2799"/>
              </a:lnSpc>
              <a:buNone/>
            </a:pPr>
            <a:r>
              <a:rPr lang="en-US" sz="1750" dirty="0">
                <a:solidFill>
                  <a:srgbClr val="E2E6E9"/>
                </a:solidFill>
                <a:latin typeface="adonis-web" pitchFamily="34" charset="0"/>
                <a:ea typeface="adonis-web" pitchFamily="34" charset="-122"/>
                <a:cs typeface="adonis-web" pitchFamily="34" charset="-120"/>
              </a:rPr>
              <a:t>Quantum computing offers highly secure encryption methods due to its ability to process vast amounts of data at an unparalleled speed.</a:t>
            </a:r>
            <a:endParaRPr lang="en-US" sz="1750" dirty="0"/>
          </a:p>
        </p:txBody>
      </p:sp>
      <p:pic>
        <p:nvPicPr>
          <p:cNvPr id="11" name="Image 3" descr="preencoded.png">    </p:cNvPr>
          <p:cNvPicPr>
            <a:picLocks noChangeAspect="1"/>
          </p:cNvPicPr>
          <p:nvPr/>
        </p:nvPicPr>
        <p:blipFill>
          <a:blip r:embed="rId4"/>
          <a:stretch>
            <a:fillRect/>
          </a:stretch>
        </p:blipFill>
        <p:spPr>
          <a:xfrm>
            <a:off x="9136380" y="1967865"/>
            <a:ext cx="2976205" cy="1839397"/>
          </a:xfrm>
          <a:prstGeom prst="rect">
            <a:avLst/>
          </a:prstGeom>
        </p:spPr>
      </p:pic>
      <p:sp>
        <p:nvSpPr>
          <p:cNvPr id="12" name="Text 6"/>
          <p:cNvSpPr/>
          <p:nvPr/>
        </p:nvSpPr>
        <p:spPr>
          <a:xfrm>
            <a:off x="9136380" y="4084915"/>
            <a:ext cx="2976205" cy="694373"/>
          </a:xfrm>
          <a:prstGeom prst="rect">
            <a:avLst/>
          </a:prstGeom>
          <a:noFill/>
          <a:ln/>
        </p:spPr>
        <p:txBody>
          <a:bodyPr wrap="square" rtlCol="0" anchor="t"/>
          <a:lstStyle/>
          <a:p>
            <a:pPr algn="l" indent="0" marL="0">
              <a:lnSpc>
                <a:spcPts val="2734"/>
              </a:lnSpc>
              <a:buNone/>
            </a:pPr>
            <a:r>
              <a:rPr lang="en-US" sz="2187" dirty="0">
                <a:solidFill>
                  <a:srgbClr val="E2E6E9"/>
                </a:solidFill>
                <a:latin typeface="adonis-web" pitchFamily="34" charset="0"/>
                <a:ea typeface="adonis-web" pitchFamily="34" charset="-122"/>
                <a:cs typeface="adonis-web" pitchFamily="34" charset="-120"/>
              </a:rPr>
              <a:t>Complex Problem Solving</a:t>
            </a:r>
            <a:endParaRPr lang="en-US" sz="2187" dirty="0"/>
          </a:p>
        </p:txBody>
      </p:sp>
      <p:sp>
        <p:nvSpPr>
          <p:cNvPr id="13" name="Text 7"/>
          <p:cNvSpPr/>
          <p:nvPr/>
        </p:nvSpPr>
        <p:spPr>
          <a:xfrm>
            <a:off x="9136380" y="4912519"/>
            <a:ext cx="2976205" cy="2487811"/>
          </a:xfrm>
          <a:prstGeom prst="rect">
            <a:avLst/>
          </a:prstGeom>
          <a:noFill/>
          <a:ln/>
        </p:spPr>
        <p:txBody>
          <a:bodyPr wrap="square" rtlCol="0" anchor="t"/>
          <a:lstStyle/>
          <a:p>
            <a:pPr algn="l" indent="0" marL="0">
              <a:lnSpc>
                <a:spcPts val="2799"/>
              </a:lnSpc>
              <a:buNone/>
            </a:pPr>
            <a:r>
              <a:rPr lang="en-US" sz="1750" dirty="0">
                <a:solidFill>
                  <a:srgbClr val="E2E6E9"/>
                </a:solidFill>
                <a:latin typeface="adonis-web" pitchFamily="34" charset="0"/>
                <a:ea typeface="adonis-web" pitchFamily="34" charset="-122"/>
                <a:cs typeface="adonis-web" pitchFamily="34" charset="-120"/>
              </a:rPr>
              <a:t>Quantum computing enables the processing of complex calculations at an accelerated rate, benefiting various industries such as drug discovery and weather forecasting.</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9151A">
              <a:alpha val="80000"/>
            </a:srgbClr>
          </a:solidFill>
          <a:ln/>
        </p:spPr>
      </p:sp>
      <p:sp>
        <p:nvSpPr>
          <p:cNvPr id="6" name="Text 2"/>
          <p:cNvSpPr/>
          <p:nvPr/>
        </p:nvSpPr>
        <p:spPr>
          <a:xfrm>
            <a:off x="2517696" y="1709380"/>
            <a:ext cx="5554980" cy="694373"/>
          </a:xfrm>
          <a:prstGeom prst="rect">
            <a:avLst/>
          </a:prstGeom>
          <a:noFill/>
          <a:ln/>
        </p:spPr>
        <p:txBody>
          <a:bodyPr wrap="none" rtlCol="0" anchor="t"/>
          <a:lstStyle/>
          <a:p>
            <a:pPr indent="0" marL="0">
              <a:lnSpc>
                <a:spcPts val="5468"/>
              </a:lnSpc>
              <a:buNone/>
            </a:pPr>
            <a:r>
              <a:rPr lang="en-US" sz="4374" dirty="0">
                <a:solidFill>
                  <a:srgbClr val="F5F0F0"/>
                </a:solidFill>
                <a:latin typeface="adonis-web" pitchFamily="34" charset="0"/>
                <a:ea typeface="adonis-web" pitchFamily="34" charset="-122"/>
                <a:cs typeface="adonis-web" pitchFamily="34" charset="-120"/>
              </a:rPr>
              <a:t>Conclusion</a:t>
            </a:r>
            <a:endParaRPr lang="en-US" sz="4374" dirty="0"/>
          </a:p>
        </p:txBody>
      </p:sp>
      <p:sp>
        <p:nvSpPr>
          <p:cNvPr id="7" name="Shape 3"/>
          <p:cNvSpPr/>
          <p:nvPr/>
        </p:nvSpPr>
        <p:spPr>
          <a:xfrm>
            <a:off x="2517696" y="2737009"/>
            <a:ext cx="3050143" cy="3783211"/>
          </a:xfrm>
          <a:prstGeom prst="roundRect">
            <a:avLst>
              <a:gd name="adj" fmla="val 3278"/>
            </a:avLst>
          </a:prstGeom>
          <a:solidFill>
            <a:srgbClr val="003180"/>
          </a:solidFill>
          <a:ln w="7620">
            <a:solidFill>
              <a:srgbClr val="194A99"/>
            </a:solidFill>
            <a:prstDash val="solid"/>
          </a:ln>
        </p:spPr>
      </p:sp>
      <p:sp>
        <p:nvSpPr>
          <p:cNvPr id="8" name="Text 4"/>
          <p:cNvSpPr/>
          <p:nvPr/>
        </p:nvSpPr>
        <p:spPr>
          <a:xfrm>
            <a:off x="2747486" y="2966799"/>
            <a:ext cx="2590562" cy="694373"/>
          </a:xfrm>
          <a:prstGeom prst="rect">
            <a:avLst/>
          </a:prstGeom>
          <a:noFill/>
          <a:ln/>
        </p:spPr>
        <p:txBody>
          <a:bodyPr wrap="square" rtlCol="0" anchor="t"/>
          <a:lstStyle/>
          <a:p>
            <a:pPr indent="0" marL="0">
              <a:lnSpc>
                <a:spcPts val="2734"/>
              </a:lnSpc>
              <a:buNone/>
            </a:pPr>
            <a:r>
              <a:rPr lang="en-US" sz="2187" dirty="0">
                <a:solidFill>
                  <a:srgbClr val="E2E6E9"/>
                </a:solidFill>
                <a:latin typeface="adonis-web" pitchFamily="34" charset="0"/>
                <a:ea typeface="adonis-web" pitchFamily="34" charset="-122"/>
                <a:cs typeface="adonis-web" pitchFamily="34" charset="-120"/>
              </a:rPr>
              <a:t>Future-Proof Technology</a:t>
            </a:r>
            <a:endParaRPr lang="en-US" sz="2187" dirty="0"/>
          </a:p>
        </p:txBody>
      </p:sp>
      <p:sp>
        <p:nvSpPr>
          <p:cNvPr id="9" name="Text 5"/>
          <p:cNvSpPr/>
          <p:nvPr/>
        </p:nvSpPr>
        <p:spPr>
          <a:xfrm>
            <a:off x="2747486" y="3794403"/>
            <a:ext cx="2590562" cy="2132409"/>
          </a:xfrm>
          <a:prstGeom prst="rect">
            <a:avLst/>
          </a:prstGeom>
          <a:noFill/>
          <a:ln/>
        </p:spPr>
        <p:txBody>
          <a:bodyPr wrap="square" rtlCol="0" anchor="t"/>
          <a:lstStyle/>
          <a:p>
            <a:pPr indent="0" marL="0">
              <a:lnSpc>
                <a:spcPts val="2799"/>
              </a:lnSpc>
              <a:buNone/>
            </a:pPr>
            <a:r>
              <a:rPr lang="en-US" sz="1750" dirty="0">
                <a:solidFill>
                  <a:srgbClr val="E2E6E9"/>
                </a:solidFill>
                <a:latin typeface="adonis-web" pitchFamily="34" charset="0"/>
                <a:ea typeface="adonis-web" pitchFamily="34" charset="-122"/>
                <a:cs typeface="adonis-web" pitchFamily="34" charset="-120"/>
              </a:rPr>
              <a:t>Quantum computing is poised to redefine the technological landscape, offering solutions to challenges that were, until now, insurmountable.</a:t>
            </a:r>
            <a:endParaRPr lang="en-US" sz="1750" dirty="0"/>
          </a:p>
        </p:txBody>
      </p:sp>
      <p:sp>
        <p:nvSpPr>
          <p:cNvPr id="10" name="Shape 6"/>
          <p:cNvSpPr/>
          <p:nvPr/>
        </p:nvSpPr>
        <p:spPr>
          <a:xfrm>
            <a:off x="5790009" y="2737009"/>
            <a:ext cx="3050143" cy="3783211"/>
          </a:xfrm>
          <a:prstGeom prst="roundRect">
            <a:avLst>
              <a:gd name="adj" fmla="val 3278"/>
            </a:avLst>
          </a:prstGeom>
          <a:solidFill>
            <a:srgbClr val="003180"/>
          </a:solidFill>
          <a:ln w="7620">
            <a:solidFill>
              <a:srgbClr val="194A99"/>
            </a:solidFill>
            <a:prstDash val="solid"/>
          </a:ln>
        </p:spPr>
      </p:sp>
      <p:sp>
        <p:nvSpPr>
          <p:cNvPr id="11" name="Text 7"/>
          <p:cNvSpPr/>
          <p:nvPr/>
        </p:nvSpPr>
        <p:spPr>
          <a:xfrm>
            <a:off x="6019800" y="2966799"/>
            <a:ext cx="2590562" cy="694373"/>
          </a:xfrm>
          <a:prstGeom prst="rect">
            <a:avLst/>
          </a:prstGeom>
          <a:noFill/>
          <a:ln/>
        </p:spPr>
        <p:txBody>
          <a:bodyPr wrap="square" rtlCol="0" anchor="t"/>
          <a:lstStyle/>
          <a:p>
            <a:pPr indent="0" marL="0">
              <a:lnSpc>
                <a:spcPts val="2734"/>
              </a:lnSpc>
              <a:buNone/>
            </a:pPr>
            <a:r>
              <a:rPr lang="en-US" sz="2187" dirty="0">
                <a:solidFill>
                  <a:srgbClr val="E2E6E9"/>
                </a:solidFill>
                <a:latin typeface="adonis-web" pitchFamily="34" charset="0"/>
                <a:ea typeface="adonis-web" pitchFamily="34" charset="-122"/>
                <a:cs typeface="adonis-web" pitchFamily="34" charset="-120"/>
              </a:rPr>
              <a:t>Scientific Advancements</a:t>
            </a:r>
            <a:endParaRPr lang="en-US" sz="2187" dirty="0"/>
          </a:p>
        </p:txBody>
      </p:sp>
      <p:sp>
        <p:nvSpPr>
          <p:cNvPr id="12" name="Text 8"/>
          <p:cNvSpPr/>
          <p:nvPr/>
        </p:nvSpPr>
        <p:spPr>
          <a:xfrm>
            <a:off x="6019800" y="3794403"/>
            <a:ext cx="2590562" cy="2487811"/>
          </a:xfrm>
          <a:prstGeom prst="rect">
            <a:avLst/>
          </a:prstGeom>
          <a:noFill/>
          <a:ln/>
        </p:spPr>
        <p:txBody>
          <a:bodyPr wrap="square" rtlCol="0" anchor="t"/>
          <a:lstStyle/>
          <a:p>
            <a:pPr indent="0" marL="0">
              <a:lnSpc>
                <a:spcPts val="2799"/>
              </a:lnSpc>
              <a:buNone/>
            </a:pPr>
            <a:r>
              <a:rPr lang="en-US" sz="1750" dirty="0">
                <a:solidFill>
                  <a:srgbClr val="E2E6E9"/>
                </a:solidFill>
                <a:latin typeface="adonis-web" pitchFamily="34" charset="0"/>
                <a:ea typeface="adonis-web" pitchFamily="34" charset="-122"/>
                <a:cs typeface="adonis-web" pitchFamily="34" charset="-120"/>
              </a:rPr>
              <a:t>With its potential to unlock new scientific breakthroughs, quantum computing presents a gateway to innovation across various scientific disciplines.</a:t>
            </a:r>
            <a:endParaRPr lang="en-US" sz="1750" dirty="0"/>
          </a:p>
        </p:txBody>
      </p:sp>
      <p:sp>
        <p:nvSpPr>
          <p:cNvPr id="13" name="Shape 9"/>
          <p:cNvSpPr/>
          <p:nvPr/>
        </p:nvSpPr>
        <p:spPr>
          <a:xfrm>
            <a:off x="9062323" y="2737009"/>
            <a:ext cx="3050143" cy="3783211"/>
          </a:xfrm>
          <a:prstGeom prst="roundRect">
            <a:avLst>
              <a:gd name="adj" fmla="val 3278"/>
            </a:avLst>
          </a:prstGeom>
          <a:solidFill>
            <a:srgbClr val="003180"/>
          </a:solidFill>
          <a:ln w="7620">
            <a:solidFill>
              <a:srgbClr val="194A99"/>
            </a:solidFill>
            <a:prstDash val="solid"/>
          </a:ln>
        </p:spPr>
      </p:sp>
      <p:sp>
        <p:nvSpPr>
          <p:cNvPr id="14" name="Text 10"/>
          <p:cNvSpPr/>
          <p:nvPr/>
        </p:nvSpPr>
        <p:spPr>
          <a:xfrm>
            <a:off x="9292114" y="2966799"/>
            <a:ext cx="2590562" cy="347186"/>
          </a:xfrm>
          <a:prstGeom prst="rect">
            <a:avLst/>
          </a:prstGeom>
          <a:noFill/>
          <a:ln/>
        </p:spPr>
        <p:txBody>
          <a:bodyPr wrap="none" rtlCol="0" anchor="t"/>
          <a:lstStyle/>
          <a:p>
            <a:pPr indent="0" marL="0">
              <a:lnSpc>
                <a:spcPts val="2734"/>
              </a:lnSpc>
              <a:buNone/>
            </a:pPr>
            <a:r>
              <a:rPr lang="en-US" sz="2187" dirty="0">
                <a:solidFill>
                  <a:srgbClr val="E2E6E9"/>
                </a:solidFill>
                <a:latin typeface="adonis-web" pitchFamily="34" charset="0"/>
                <a:ea typeface="adonis-web" pitchFamily="34" charset="-122"/>
                <a:cs typeface="adonis-web" pitchFamily="34" charset="-120"/>
              </a:rPr>
              <a:t>Global Impact</a:t>
            </a:r>
            <a:endParaRPr lang="en-US" sz="2187" dirty="0"/>
          </a:p>
        </p:txBody>
      </p:sp>
      <p:sp>
        <p:nvSpPr>
          <p:cNvPr id="15" name="Text 11"/>
          <p:cNvSpPr/>
          <p:nvPr/>
        </p:nvSpPr>
        <p:spPr>
          <a:xfrm>
            <a:off x="9292114" y="3447217"/>
            <a:ext cx="2590562" cy="2843213"/>
          </a:xfrm>
          <a:prstGeom prst="rect">
            <a:avLst/>
          </a:prstGeom>
          <a:noFill/>
          <a:ln/>
        </p:spPr>
        <p:txBody>
          <a:bodyPr wrap="square" rtlCol="0" anchor="t"/>
          <a:lstStyle/>
          <a:p>
            <a:pPr indent="0" marL="0">
              <a:lnSpc>
                <a:spcPts val="2799"/>
              </a:lnSpc>
              <a:buNone/>
            </a:pPr>
            <a:r>
              <a:rPr lang="en-US" sz="1750" dirty="0">
                <a:solidFill>
                  <a:srgbClr val="E2E6E9"/>
                </a:solidFill>
                <a:latin typeface="adonis-web" pitchFamily="34" charset="0"/>
                <a:ea typeface="adonis-web" pitchFamily="34" charset="-122"/>
                <a:cs typeface="adonis-web" pitchFamily="34" charset="-120"/>
              </a:rPr>
              <a:t>The advent of quantum computing has the potential to bring about transformational changes in industries, opening doors to unparalleled advancements in technology.</a:t>
            </a:r>
            <a:endParaRPr lang="en-US" sz="1750" dirty="0"/>
          </a:p>
        </p:txBody>
      </p:sp>
      <p:pic>
        <p:nvPicPr>
          <p:cNvPr id="1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vt:i4>
      </vt:variant>
    </vt:vector>
  </HeadingPairs>
  <TitlesOfParts>
    <vt:vector size="6" baseType="lpstr">
      <vt:lpstr>Arial</vt:lpstr>
      <vt:lpstr>Calibri</vt:lpstr>
      <vt:lpstr>Office Theme</vt:lpstr>
      <vt:lpstr>Slide 1</vt:lpstr>
      <vt:lpstr>Slide 2</vt:lpstr>
      <vt:lpstr>Slide 3</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2024-04-03T09:30:39Z</dcterms:created>
  <dcterms:modified xsi:type="dcterms:W3CDTF">2024-04-03T09:30:39Z</dcterms:modified>
</cp:coreProperties>
</file>